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432" r:id="rId5"/>
    <p:sldId id="361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0" r:id="rId14"/>
    <p:sldId id="481" r:id="rId15"/>
    <p:sldId id="482" r:id="rId16"/>
    <p:sldId id="483" r:id="rId17"/>
    <p:sldId id="484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331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–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Pop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dirty="0"/>
              <a:t>Top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Push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in the very worst case, but not in the amortized case</a:t>
            </a:r>
          </a:p>
        </p:txBody>
      </p:sp>
    </p:spTree>
    <p:extLst>
      <p:ext uri="{BB962C8B-B14F-4D97-AF65-F5344CB8AC3E}">
        <p14:creationId xmlns:p14="http://schemas.microsoft.com/office/powerpoint/2010/main" val="176301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ArrayStack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&lt;E&gt; 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E[] data;</a:t>
            </a:r>
          </a:p>
          <a:p>
            <a:pPr lvl="1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lvl="1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ArrayStack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push(E value)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 pop() {}	</a:t>
            </a: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 peek() {}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Instead of top</a:t>
            </a:r>
          </a:p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size() {}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693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Constructor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Push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0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Pop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4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Peek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4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11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</p:spTree>
    <p:extLst>
      <p:ext uri="{BB962C8B-B14F-4D97-AF65-F5344CB8AC3E}">
        <p14:creationId xmlns:p14="http://schemas.microsoft.com/office/powerpoint/2010/main" val="2372857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queue</a:t>
            </a:r>
            <a:r>
              <a:rPr lang="en-US" dirty="0"/>
              <a:t> is a simple data structure that has three basic operations (very similar to a stack)</a:t>
            </a:r>
          </a:p>
          <a:p>
            <a:pPr lvl="1"/>
            <a:r>
              <a:rPr lang="en-US" b="1" dirty="0"/>
              <a:t>Enqueue</a:t>
            </a:r>
            <a:r>
              <a:rPr lang="en-US" dirty="0"/>
              <a:t>	Put an item at the back of the queue</a:t>
            </a:r>
          </a:p>
          <a:p>
            <a:pPr lvl="1"/>
            <a:r>
              <a:rPr lang="en-US" b="1" dirty="0"/>
              <a:t>Dequeue</a:t>
            </a:r>
            <a:r>
              <a:rPr lang="en-US" dirty="0"/>
              <a:t>	Remove an item from the front of the queue</a:t>
            </a:r>
          </a:p>
          <a:p>
            <a:pPr lvl="1"/>
            <a:r>
              <a:rPr lang="en-US" b="1" dirty="0"/>
              <a:t>Front</a:t>
            </a:r>
            <a:r>
              <a:rPr lang="en-US" dirty="0"/>
              <a:t>		Return the item at </a:t>
            </a:r>
            <a:r>
              <a:rPr lang="en-US"/>
              <a:t>the front of </a:t>
            </a:r>
            <a:r>
              <a:rPr lang="en-US" dirty="0"/>
              <a:t>the queue</a:t>
            </a:r>
          </a:p>
          <a:p>
            <a:r>
              <a:rPr lang="en-US" dirty="0"/>
              <a:t>A queue is considered FIFO (First In First Out) or LILO (Last In Last Out)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Queues are useful whenever you want to keep track of the order of arrival</a:t>
            </a:r>
          </a:p>
          <a:p>
            <a:pPr lvl="1"/>
            <a:r>
              <a:rPr lang="en-US" dirty="0"/>
              <a:t>A line in a fast food restaurant</a:t>
            </a:r>
          </a:p>
          <a:p>
            <a:pPr lvl="1"/>
            <a:r>
              <a:rPr lang="en-US" dirty="0"/>
              <a:t>A job in a printer queue</a:t>
            </a:r>
          </a:p>
          <a:p>
            <a:pPr lvl="1"/>
            <a:r>
              <a:rPr lang="en-US" dirty="0"/>
              <a:t>A buffer for managing data</a:t>
            </a:r>
          </a:p>
        </p:txBody>
      </p:sp>
    </p:spTree>
    <p:extLst>
      <p:ext uri="{BB962C8B-B14F-4D97-AF65-F5344CB8AC3E}">
        <p14:creationId xmlns:p14="http://schemas.microsoft.com/office/powerpoint/2010/main" val="30210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List implementation with a dynamic array</a:t>
            </a:r>
          </a:p>
          <a:p>
            <a:r>
              <a:rPr lang="en-US" dirty="0"/>
              <a:t>Running time of array-backed list</a:t>
            </a:r>
          </a:p>
          <a:p>
            <a:r>
              <a:rPr lang="en-US" dirty="0"/>
              <a:t>Brief introduction to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queue is a little bit harder to implement than a stack with an array</a:t>
            </a:r>
          </a:p>
          <a:p>
            <a:r>
              <a:rPr lang="en-US" dirty="0"/>
              <a:t>The trouble is that you're </a:t>
            </a:r>
            <a:r>
              <a:rPr lang="en-US" dirty="0" err="1"/>
              <a:t>enqueuing</a:t>
            </a:r>
            <a:r>
              <a:rPr lang="en-US" dirty="0"/>
              <a:t> and </a:t>
            </a:r>
            <a:r>
              <a:rPr lang="en-US" dirty="0" err="1"/>
              <a:t>dequeuing</a:t>
            </a:r>
            <a:r>
              <a:rPr lang="en-US" dirty="0"/>
              <a:t> from different ends</a:t>
            </a:r>
          </a:p>
          <a:p>
            <a:r>
              <a:rPr lang="en-US" dirty="0"/>
              <a:t>Removing something from the front seems to imply that you'll need to shift over all the contents of the array</a:t>
            </a:r>
          </a:p>
          <a:p>
            <a:r>
              <a:rPr lang="en-US" dirty="0"/>
              <a:t>Enter the circular array!</a:t>
            </a:r>
          </a:p>
        </p:txBody>
      </p:sp>
    </p:spTree>
    <p:extLst>
      <p:ext uri="{BB962C8B-B14F-4D97-AF65-F5344CB8AC3E}">
        <p14:creationId xmlns:p14="http://schemas.microsoft.com/office/powerpoint/2010/main" val="102702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circular array</a:t>
            </a:r>
            <a:r>
              <a:rPr lang="en-US" dirty="0"/>
              <a:t> is just a regular array</a:t>
            </a:r>
          </a:p>
          <a:p>
            <a:r>
              <a:rPr lang="en-US" dirty="0"/>
              <a:t>However, we keep a </a:t>
            </a:r>
            <a:r>
              <a:rPr lang="en-US" b="1" dirty="0"/>
              <a:t>start</a:t>
            </a:r>
            <a:r>
              <a:rPr lang="en-US" dirty="0"/>
              <a:t> index as well as a </a:t>
            </a:r>
            <a:r>
              <a:rPr lang="en-US" b="1" dirty="0"/>
              <a:t>size</a:t>
            </a:r>
            <a:r>
              <a:rPr lang="en-US" dirty="0"/>
              <a:t> that lets us start the array at an arbitrary point</a:t>
            </a:r>
          </a:p>
          <a:p>
            <a:r>
              <a:rPr lang="en-US" dirty="0"/>
              <a:t>Then, the contents of the array can go past the end of the array and wrap around</a:t>
            </a:r>
          </a:p>
          <a:p>
            <a:r>
              <a:rPr lang="en-US" dirty="0"/>
              <a:t>The  modulus operator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) is a great way to implement the wrap around</a:t>
            </a:r>
          </a:p>
        </p:txBody>
      </p:sp>
    </p:spTree>
    <p:extLst>
      <p:ext uri="{BB962C8B-B14F-4D97-AF65-F5344CB8AC3E}">
        <p14:creationId xmlns:p14="http://schemas.microsoft.com/office/powerpoint/2010/main" val="41243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79662"/>
            <a:ext cx="4038600" cy="4994290"/>
          </a:xfrm>
        </p:spPr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Starting array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Enqueue</a:t>
            </a:r>
            <a:r>
              <a:rPr lang="en-US" dirty="0"/>
              <a:t> 9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Dequeue</a:t>
            </a:r>
            <a:endParaRPr lang="en-US" dirty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629400" y="1479662"/>
            <a:ext cx="4038600" cy="4994290"/>
          </a:xfrm>
        </p:spPr>
        <p:txBody>
          <a:bodyPr/>
          <a:lstStyle/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Dequeue</a:t>
            </a: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Enqueue</a:t>
            </a:r>
            <a:r>
              <a:rPr lang="en-US" dirty="0"/>
              <a:t> 14</a:t>
            </a:r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Dequeue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447800" y="5486400"/>
            <a:ext cx="3886200" cy="1295400"/>
            <a:chOff x="838200" y="5486400"/>
            <a:chExt cx="3886200" cy="12954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5486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6" name="Straight Arrow Connector 15"/>
            <p:cNvCxnSpPr/>
            <p:nvPr/>
          </p:nvCxnSpPr>
          <p:spPr>
            <a:xfrm flipV="1">
              <a:off x="1905000" y="61076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524000" y="6412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7600" y="640637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71600" y="3733800"/>
            <a:ext cx="3962400" cy="1283732"/>
            <a:chOff x="762000" y="3733800"/>
            <a:chExt cx="3962400" cy="1283732"/>
          </a:xfrm>
        </p:grpSpPr>
        <p:graphicFrame>
          <p:nvGraphicFramePr>
            <p:cNvPr id="8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37338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7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3" name="Straight Arrow Connector 12"/>
            <p:cNvCxnSpPr/>
            <p:nvPr/>
          </p:nvCxnSpPr>
          <p:spPr>
            <a:xfrm flipV="1">
              <a:off x="1143000" y="43550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62000" y="4648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Start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4648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5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71600" y="2057400"/>
            <a:ext cx="3962400" cy="1295400"/>
            <a:chOff x="762000" y="2057400"/>
            <a:chExt cx="3962400" cy="1295400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2057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7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" name="Straight Arrow Connector 5"/>
            <p:cNvCxnSpPr/>
            <p:nvPr/>
          </p:nvCxnSpPr>
          <p:spPr>
            <a:xfrm flipV="1">
              <a:off x="1143000" y="2667000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62000" y="2983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Start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57600" y="29834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010401" y="3733800"/>
            <a:ext cx="3874827" cy="1295400"/>
            <a:chOff x="5029200" y="3733800"/>
            <a:chExt cx="3874827" cy="1295400"/>
          </a:xfrm>
        </p:grpSpPr>
        <p:graphicFrame>
          <p:nvGraphicFramePr>
            <p:cNvPr id="26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37338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14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7" name="Straight Arrow Connector 26"/>
            <p:cNvCxnSpPr/>
            <p:nvPr/>
          </p:nvCxnSpPr>
          <p:spPr>
            <a:xfrm flipV="1">
              <a:off x="6858000" y="43550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477000" y="46598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837227" y="4648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10400" y="5486400"/>
            <a:ext cx="3886200" cy="1295400"/>
            <a:chOff x="5029200" y="5486400"/>
            <a:chExt cx="3886200" cy="1295400"/>
          </a:xfrm>
        </p:grpSpPr>
        <p:graphicFrame>
          <p:nvGraphicFramePr>
            <p:cNvPr id="30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5486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14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1" name="Straight Arrow Connector 30"/>
            <p:cNvCxnSpPr/>
            <p:nvPr/>
          </p:nvCxnSpPr>
          <p:spPr>
            <a:xfrm flipV="1">
              <a:off x="7620000" y="61076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239000" y="6412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640637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</a:t>
              </a:r>
              <a:r>
                <a:rPr lang="en-US" b="1"/>
                <a:t>= 3</a:t>
              </a:r>
              <a:endParaRPr lang="en-US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10401" y="2038066"/>
            <a:ext cx="3874827" cy="1295400"/>
            <a:chOff x="5029200" y="2038066"/>
            <a:chExt cx="3874827" cy="1295400"/>
          </a:xfrm>
        </p:grpSpPr>
        <p:graphicFrame>
          <p:nvGraphicFramePr>
            <p:cNvPr id="22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2038066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3" name="Straight Arrow Connector 22"/>
            <p:cNvCxnSpPr/>
            <p:nvPr/>
          </p:nvCxnSpPr>
          <p:spPr>
            <a:xfrm flipV="1">
              <a:off x="6858000" y="2659334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477000" y="29641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37227" y="2964134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246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 err="1"/>
              <a:t>Dequeue</a:t>
            </a:r>
            <a:r>
              <a:rPr lang="en-US" dirty="0"/>
              <a:t>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dirty="0"/>
              <a:t>Front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 err="1"/>
              <a:t>Enqueue</a:t>
            </a:r>
            <a:r>
              <a:rPr lang="en-US" dirty="0"/>
              <a:t>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in the very worst case, but not in the amortized case</a:t>
            </a:r>
          </a:p>
        </p:txBody>
      </p:sp>
    </p:spTree>
    <p:extLst>
      <p:ext uri="{BB962C8B-B14F-4D97-AF65-F5344CB8AC3E}">
        <p14:creationId xmlns:p14="http://schemas.microsoft.com/office/powerpoint/2010/main" val="264575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ArrayQueue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E[] data = (E[])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Object[10];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start = 0;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 = 0;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void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enqueue(E value) {}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 dequeue() {}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 front()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{}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public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size() {}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1919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Front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78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Get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36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</a:t>
            </a:r>
            <a:r>
              <a:rPr lang="en-US" dirty="0" err="1"/>
              <a:t>Enqueue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96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</a:t>
            </a:r>
            <a:r>
              <a:rPr lang="en-US" dirty="0" err="1"/>
              <a:t>Dequeue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44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implementation of queues</a:t>
            </a:r>
          </a:p>
          <a:p>
            <a:r>
              <a:rPr lang="en-US" dirty="0"/>
              <a:t>Introduction to linked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section 1.3</a:t>
            </a:r>
          </a:p>
          <a:p>
            <a:r>
              <a:rPr lang="en-US" dirty="0"/>
              <a:t>Finish Assignment 2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b="1" dirty="0"/>
              <a:t>Due next Friday, September 20 by midnight</a:t>
            </a:r>
          </a:p>
          <a:p>
            <a:r>
              <a:rPr lang="en-US" dirty="0"/>
              <a:t>Due to a meeting, I will not be available for most of my office hours from 1:45-2:45 today</a:t>
            </a:r>
          </a:p>
          <a:p>
            <a:pPr lvl="1"/>
            <a:r>
              <a:rPr lang="en-US" b="1" dirty="0"/>
              <a:t>However! Professor Stucki and Dr. </a:t>
            </a:r>
            <a:r>
              <a:rPr lang="en-US" b="1" dirty="0" err="1"/>
              <a:t>Çal</a:t>
            </a:r>
            <a:r>
              <a:rPr lang="en-US" b="1" dirty="0"/>
              <a:t> also have lab hours at those times and can help you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</p:spTree>
    <p:extLst>
      <p:ext uri="{BB962C8B-B14F-4D97-AF65-F5344CB8AC3E}">
        <p14:creationId xmlns:p14="http://schemas.microsoft.com/office/powerpoint/2010/main" val="337311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stack is a simple (but useful) ADT that has three basic operations:</a:t>
            </a:r>
          </a:p>
          <a:p>
            <a:pPr lvl="1"/>
            <a:r>
              <a:rPr lang="en-US" b="1" dirty="0"/>
              <a:t>Push </a:t>
            </a:r>
            <a:r>
              <a:rPr lang="en-US" dirty="0"/>
              <a:t>	Put an item on the top of the stack</a:t>
            </a:r>
          </a:p>
          <a:p>
            <a:pPr lvl="1"/>
            <a:r>
              <a:rPr lang="en-US" b="1" dirty="0"/>
              <a:t>Pop </a:t>
            </a:r>
            <a:r>
              <a:rPr lang="en-US" dirty="0"/>
              <a:t>	Remove an item from the top of the stack</a:t>
            </a:r>
          </a:p>
          <a:p>
            <a:pPr lvl="1"/>
            <a:r>
              <a:rPr lang="en-US" b="1" dirty="0"/>
              <a:t>Top</a:t>
            </a:r>
            <a:r>
              <a:rPr lang="en-US" dirty="0"/>
              <a:t>	Return the item currently on the top of the stack</a:t>
            </a:r>
          </a:p>
          <a:p>
            <a:pPr marL="457200" lvl="1" indent="0">
              <a:buNone/>
            </a:pPr>
            <a:r>
              <a:rPr lang="en-US" dirty="0"/>
              <a:t>		(sometimes called </a:t>
            </a:r>
            <a:r>
              <a:rPr lang="en-US" b="1" dirty="0"/>
              <a:t>peek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44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are stacks used?</a:t>
            </a:r>
          </a:p>
          <a:p>
            <a:pPr lvl="1"/>
            <a:r>
              <a:rPr lang="en-US" dirty="0"/>
              <a:t>Implicitly, in recursion (or in any function calls)</a:t>
            </a:r>
          </a:p>
          <a:p>
            <a:pPr lvl="1"/>
            <a:r>
              <a:rPr lang="en-US" dirty="0"/>
              <a:t>Explicitly, when turning recursive solutions into iterative solutions</a:t>
            </a:r>
          </a:p>
          <a:p>
            <a:pPr lvl="1"/>
            <a:r>
              <a:rPr lang="en-US" dirty="0"/>
              <a:t>When parsing programming languages</a:t>
            </a:r>
          </a:p>
          <a:p>
            <a:pPr lvl="1"/>
            <a:r>
              <a:rPr lang="en-US" dirty="0"/>
              <a:t>When converting infix to postfix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5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1829</TotalTime>
  <Words>709</Words>
  <Application>Microsoft Office PowerPoint</Application>
  <PresentationFormat>Widescreen</PresentationFormat>
  <Paragraphs>156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2</vt:lpstr>
      <vt:lpstr>Project 1</vt:lpstr>
      <vt:lpstr>Stacks</vt:lpstr>
      <vt:lpstr>Stack</vt:lpstr>
      <vt:lpstr>Keeping track of things</vt:lpstr>
      <vt:lpstr>Implementations</vt:lpstr>
      <vt:lpstr>Array implementations</vt:lpstr>
      <vt:lpstr>Array implementation</vt:lpstr>
      <vt:lpstr>Array Constructor</vt:lpstr>
      <vt:lpstr>Array Push</vt:lpstr>
      <vt:lpstr>Array Pop</vt:lpstr>
      <vt:lpstr>Array Peek</vt:lpstr>
      <vt:lpstr>Array Size</vt:lpstr>
      <vt:lpstr>Queues</vt:lpstr>
      <vt:lpstr>Queue</vt:lpstr>
      <vt:lpstr>Application of queues</vt:lpstr>
      <vt:lpstr>Circular array implementation</vt:lpstr>
      <vt:lpstr>Circular array</vt:lpstr>
      <vt:lpstr>Circular array example</vt:lpstr>
      <vt:lpstr>Circular array implementation</vt:lpstr>
      <vt:lpstr>Circular array implementation</vt:lpstr>
      <vt:lpstr>Circular Array Front</vt:lpstr>
      <vt:lpstr>Circular Array Get Size</vt:lpstr>
      <vt:lpstr>Circular Array Enqueue</vt:lpstr>
      <vt:lpstr>Circular Array Dequeue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266</cp:revision>
  <dcterms:created xsi:type="dcterms:W3CDTF">2009-08-24T20:26:10Z</dcterms:created>
  <dcterms:modified xsi:type="dcterms:W3CDTF">2024-09-13T15:16:26Z</dcterms:modified>
</cp:coreProperties>
</file>